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Bernoru SemiCondensed" charset="1" panose="00000A06000000000000"/>
      <p:regular r:id="rId15"/>
    </p:embeddedFont>
    <p:embeddedFont>
      <p:font typeface="Glacial Indifference Bold" charset="1" panose="00000800000000000000"/>
      <p:regular r:id="rId16"/>
    </p:embeddedFont>
    <p:embeddedFont>
      <p:font typeface="Glacial Indifference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7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4834" y="366850"/>
            <a:ext cx="17458333" cy="9553300"/>
            <a:chOff x="0" y="0"/>
            <a:chExt cx="4598079" cy="25160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98079" cy="2516095"/>
            </a:xfrm>
            <a:custGeom>
              <a:avLst/>
              <a:gdLst/>
              <a:ahLst/>
              <a:cxnLst/>
              <a:rect r="r" b="b" t="t" l="l"/>
              <a:pathLst>
                <a:path h="2516095" w="4598079">
                  <a:moveTo>
                    <a:pt x="0" y="0"/>
                  </a:moveTo>
                  <a:lnTo>
                    <a:pt x="4598079" y="0"/>
                  </a:lnTo>
                  <a:lnTo>
                    <a:pt x="4598079" y="2516095"/>
                  </a:lnTo>
                  <a:lnTo>
                    <a:pt x="0" y="25160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98079" cy="2554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4834" y="1028700"/>
            <a:ext cx="6048756" cy="8229600"/>
          </a:xfrm>
          <a:custGeom>
            <a:avLst/>
            <a:gdLst/>
            <a:ahLst/>
            <a:cxnLst/>
            <a:rect r="r" b="b" t="t" l="l"/>
            <a:pathLst>
              <a:path h="8229600" w="6048756">
                <a:moveTo>
                  <a:pt x="0" y="0"/>
                </a:moveTo>
                <a:lnTo>
                  <a:pt x="6048756" y="0"/>
                </a:lnTo>
                <a:lnTo>
                  <a:pt x="60487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12141" y="3428918"/>
            <a:ext cx="4698537" cy="4772107"/>
          </a:xfrm>
          <a:custGeom>
            <a:avLst/>
            <a:gdLst/>
            <a:ahLst/>
            <a:cxnLst/>
            <a:rect r="r" b="b" t="t" l="l"/>
            <a:pathLst>
              <a:path h="4772107" w="4698537">
                <a:moveTo>
                  <a:pt x="0" y="0"/>
                </a:moveTo>
                <a:lnTo>
                  <a:pt x="4698537" y="0"/>
                </a:lnTo>
                <a:lnTo>
                  <a:pt x="4698537" y="4772107"/>
                </a:lnTo>
                <a:lnTo>
                  <a:pt x="0" y="47721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797235" y="777815"/>
            <a:ext cx="10075931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0"/>
              </a:lnSpc>
            </a:pPr>
            <a:r>
              <a:rPr lang="en-US" sz="5000">
                <a:solidFill>
                  <a:srgbClr val="3F3F7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Economic Shocks &amp; Education: Lessons from India's Pandemic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97235" y="2690341"/>
            <a:ext cx="9142095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90"/>
              </a:lnSpc>
            </a:pPr>
            <a:r>
              <a:rPr lang="en-US" sz="3000">
                <a:solidFill>
                  <a:srgbClr val="3F3F7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An Analysis of Dropout Rates, Digital Access, and Policy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08851" y="8848725"/>
            <a:ext cx="2464316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SUBMITTED TO: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Patty Zakaria</a:t>
            </a:r>
          </a:p>
          <a:p>
            <a:pPr algn="ctr">
              <a:lnSpc>
                <a:spcPts val="28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597091" y="4585893"/>
            <a:ext cx="8476220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SUBJECT:</a:t>
            </a:r>
          </a:p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Principles Of Analytics (DAMO-500-5)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377999" y="8143875"/>
            <a:ext cx="4468284" cy="176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Submitted by: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Parminder Kaur - NF1030012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Stephanie Nnenna Aneke - NF1019455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Sanusi Nafisat Olamide - NF1016982</a:t>
            </a:r>
          </a:p>
          <a:p>
            <a:pPr algn="ctr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7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4834" y="366850"/>
            <a:ext cx="17458333" cy="9553300"/>
            <a:chOff x="0" y="0"/>
            <a:chExt cx="4598079" cy="25160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98079" cy="2516095"/>
            </a:xfrm>
            <a:custGeom>
              <a:avLst/>
              <a:gdLst/>
              <a:ahLst/>
              <a:cxnLst/>
              <a:rect r="r" b="b" t="t" l="l"/>
              <a:pathLst>
                <a:path h="2516095" w="4598079">
                  <a:moveTo>
                    <a:pt x="0" y="0"/>
                  </a:moveTo>
                  <a:lnTo>
                    <a:pt x="4598079" y="0"/>
                  </a:lnTo>
                  <a:lnTo>
                    <a:pt x="4598079" y="2516095"/>
                  </a:lnTo>
                  <a:lnTo>
                    <a:pt x="0" y="25160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98079" cy="2554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2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414834" y="3892858"/>
          <a:ext cx="17458333" cy="5638800"/>
        </p:xfrm>
        <a:graphic>
          <a:graphicData uri="http://schemas.openxmlformats.org/drawingml/2006/table">
            <a:tbl>
              <a:tblPr/>
              <a:tblGrid>
                <a:gridCol w="4494354"/>
                <a:gridCol w="4521436"/>
                <a:gridCol w="4559693"/>
                <a:gridCol w="3882850"/>
              </a:tblGrid>
              <a:tr h="1026108"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true">
                          <a:solidFill>
                            <a:srgbClr val="3F3F7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Specific Aims: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F3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F3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F3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F3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CC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true">
                          <a:solidFill>
                            <a:srgbClr val="3F3F7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Specific Aims: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F3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F3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F3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F3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CC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true">
                          <a:solidFill>
                            <a:srgbClr val="3F3F7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Specific Aims: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F3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F3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F3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F3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CC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true">
                          <a:solidFill>
                            <a:srgbClr val="3F3F7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Specific Aims: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F3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F3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F3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F3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CC"/>
                    </a:solidFill>
                  </a:tcPr>
                </a:tc>
              </a:tr>
              <a:tr h="4612692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3F3F7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A</a:t>
                      </a:r>
                      <a:r>
                        <a:rPr lang="en-US" sz="3000" u="none">
                          <a:solidFill>
                            <a:srgbClr val="3F3F7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</a:t>
                      </a:r>
                      <a:r>
                        <a:rPr lang="en-US" sz="3000">
                          <a:solidFill>
                            <a:srgbClr val="3F3F7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sess the link between </a:t>
                      </a:r>
                      <a:r>
                        <a:rPr lang="en-US" sz="3000" u="none">
                          <a:solidFill>
                            <a:srgbClr val="3F3F7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n</a:t>
                      </a:r>
                      <a:r>
                        <a:rPr lang="en-US" sz="3000">
                          <a:solidFill>
                            <a:srgbClr val="3F3F7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a</a:t>
                      </a:r>
                      <a:r>
                        <a:rPr lang="en-US" sz="3000" u="none">
                          <a:solidFill>
                            <a:srgbClr val="3F3F7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t</a:t>
                      </a:r>
                      <a:r>
                        <a:rPr lang="en-US" sz="3000">
                          <a:solidFill>
                            <a:srgbClr val="3F3F7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ion</a:t>
                      </a:r>
                      <a:r>
                        <a:rPr lang="en-US" sz="3000" u="none">
                          <a:solidFill>
                            <a:srgbClr val="3F3F7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a</a:t>
                      </a:r>
                      <a:r>
                        <a:rPr lang="en-US" sz="3000">
                          <a:solidFill>
                            <a:srgbClr val="3F3F7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l ec</a:t>
                      </a:r>
                      <a:r>
                        <a:rPr lang="en-US" sz="3000" u="none">
                          <a:solidFill>
                            <a:srgbClr val="3F3F7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on</a:t>
                      </a:r>
                      <a:r>
                        <a:rPr lang="en-US" sz="3000">
                          <a:solidFill>
                            <a:srgbClr val="3F3F7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om</a:t>
                      </a:r>
                      <a:r>
                        <a:rPr lang="en-US" sz="3000" u="none">
                          <a:solidFill>
                            <a:srgbClr val="3F3F7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i</a:t>
                      </a:r>
                      <a:r>
                        <a:rPr lang="en-US" sz="3000">
                          <a:solidFill>
                            <a:srgbClr val="3F3F7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 health and education funding.</a:t>
                      </a:r>
                      <a:endParaRPr lang="en-US" sz="1100"/>
                    </a:p>
                    <a:p>
                      <a:pPr algn="just">
                        <a:lnSpc>
                          <a:spcPts val="4200"/>
                        </a:lnSpc>
                      </a:pPr>
                    </a:p>
                    <a:p>
                      <a:pPr algn="just">
                        <a:lnSpc>
                          <a:spcPts val="420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3F3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F3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F3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F3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3F3F7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Identify the key st</a:t>
                      </a:r>
                      <a:r>
                        <a:rPr lang="en-US" sz="3000">
                          <a:solidFill>
                            <a:srgbClr val="3F3F7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ate-level drivers of student retention (economics vs. digital access).</a:t>
                      </a:r>
                      <a:endParaRPr lang="en-US" sz="1100"/>
                    </a:p>
                    <a:p>
                      <a:pPr algn="just">
                        <a:lnSpc>
                          <a:spcPts val="420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3F3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F3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F3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F3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3F3F7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Measure the pandemic's direct impact on dropout rates.</a:t>
                      </a:r>
                      <a:endParaRPr lang="en-US" sz="1100"/>
                    </a:p>
                    <a:p>
                      <a:pPr algn="just">
                        <a:lnSpc>
                          <a:spcPts val="4200"/>
                        </a:lnSpc>
                      </a:pPr>
                    </a:p>
                    <a:p>
                      <a:pPr algn="just">
                        <a:lnSpc>
                          <a:spcPts val="420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3F3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F3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F3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F3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3F3F7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Provide evidence- based recommendations for building a more resilient system.</a:t>
                      </a:r>
                      <a:endParaRPr lang="en-US" sz="1100"/>
                    </a:p>
                    <a:p>
                      <a:pPr algn="just">
                        <a:lnSpc>
                          <a:spcPts val="420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3F3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F3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F3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F3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6680391" y="7964569"/>
            <a:ext cx="1237130" cy="1293731"/>
          </a:xfrm>
          <a:custGeom>
            <a:avLst/>
            <a:gdLst/>
            <a:ahLst/>
            <a:cxnLst/>
            <a:rect r="r" b="b" t="t" l="l"/>
            <a:pathLst>
              <a:path h="1293731" w="1237130">
                <a:moveTo>
                  <a:pt x="0" y="0"/>
                </a:moveTo>
                <a:lnTo>
                  <a:pt x="1237130" y="0"/>
                </a:lnTo>
                <a:lnTo>
                  <a:pt x="1237130" y="1293731"/>
                </a:lnTo>
                <a:lnTo>
                  <a:pt x="0" y="129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54450" y="7964569"/>
            <a:ext cx="1337189" cy="1293731"/>
          </a:xfrm>
          <a:custGeom>
            <a:avLst/>
            <a:gdLst/>
            <a:ahLst/>
            <a:cxnLst/>
            <a:rect r="r" b="b" t="t" l="l"/>
            <a:pathLst>
              <a:path h="1293731" w="1337189">
                <a:moveTo>
                  <a:pt x="0" y="0"/>
                </a:moveTo>
                <a:lnTo>
                  <a:pt x="1337189" y="0"/>
                </a:lnTo>
                <a:lnTo>
                  <a:pt x="1337189" y="1293731"/>
                </a:lnTo>
                <a:lnTo>
                  <a:pt x="0" y="129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66372" y="8086236"/>
            <a:ext cx="1244460" cy="1138681"/>
          </a:xfrm>
          <a:custGeom>
            <a:avLst/>
            <a:gdLst/>
            <a:ahLst/>
            <a:cxnLst/>
            <a:rect r="r" b="b" t="t" l="l"/>
            <a:pathLst>
              <a:path h="1138681" w="1244460">
                <a:moveTo>
                  <a:pt x="0" y="0"/>
                </a:moveTo>
                <a:lnTo>
                  <a:pt x="1244460" y="0"/>
                </a:lnTo>
                <a:lnTo>
                  <a:pt x="1244460" y="1138681"/>
                </a:lnTo>
                <a:lnTo>
                  <a:pt x="0" y="11386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79743" y="7882257"/>
            <a:ext cx="1376043" cy="1376043"/>
          </a:xfrm>
          <a:custGeom>
            <a:avLst/>
            <a:gdLst/>
            <a:ahLst/>
            <a:cxnLst/>
            <a:rect r="r" b="b" t="t" l="l"/>
            <a:pathLst>
              <a:path h="1376043" w="1376043">
                <a:moveTo>
                  <a:pt x="0" y="0"/>
                </a:moveTo>
                <a:lnTo>
                  <a:pt x="1376043" y="0"/>
                </a:lnTo>
                <a:lnTo>
                  <a:pt x="1376043" y="1376043"/>
                </a:lnTo>
                <a:lnTo>
                  <a:pt x="0" y="13760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94911" y="366850"/>
            <a:ext cx="9164808" cy="9164808"/>
          </a:xfrm>
          <a:custGeom>
            <a:avLst/>
            <a:gdLst/>
            <a:ahLst/>
            <a:cxnLst/>
            <a:rect r="r" b="b" t="t" l="l"/>
            <a:pathLst>
              <a:path h="9164808" w="9164808">
                <a:moveTo>
                  <a:pt x="0" y="0"/>
                </a:moveTo>
                <a:lnTo>
                  <a:pt x="9164808" y="0"/>
                </a:lnTo>
                <a:lnTo>
                  <a:pt x="9164808" y="9164808"/>
                </a:lnTo>
                <a:lnTo>
                  <a:pt x="0" y="91648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634834" y="347800"/>
            <a:ext cx="728496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0"/>
              </a:lnSpc>
            </a:pPr>
            <a:r>
              <a:rPr lang="en-US" sz="5000">
                <a:solidFill>
                  <a:srgbClr val="3F3F7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Research Objective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71394" y="1119325"/>
            <a:ext cx="135172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0"/>
              </a:lnSpc>
            </a:pPr>
            <a:r>
              <a:rPr lang="en-US" sz="3000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Understanding the Pandemic's Impact on Educational Resilience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0109" y="1799263"/>
            <a:ext cx="16914412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0"/>
              </a:lnSpc>
            </a:pPr>
            <a:r>
              <a:rPr lang="en-US" sz="3000">
                <a:solidFill>
                  <a:srgbClr val="3F3F7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Primary Goal:</a:t>
            </a:r>
          </a:p>
          <a:p>
            <a:pPr algn="ctr">
              <a:lnSpc>
                <a:spcPts val="3690"/>
              </a:lnSpc>
            </a:pPr>
            <a:r>
              <a:rPr lang="en-US" sz="3000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 co</a:t>
            </a:r>
            <a:r>
              <a:rPr lang="en-US" sz="3000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nduct a multi-level analysis of how the COVID-19 economic shock affected India's education sector, examining both national policy and state-level outcomes.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7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3065" y="366850"/>
            <a:ext cx="17458333" cy="9553300"/>
            <a:chOff x="0" y="0"/>
            <a:chExt cx="4598079" cy="25160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98079" cy="2516095"/>
            </a:xfrm>
            <a:custGeom>
              <a:avLst/>
              <a:gdLst/>
              <a:ahLst/>
              <a:cxnLst/>
              <a:rect r="r" b="b" t="t" l="l"/>
              <a:pathLst>
                <a:path h="2516095" w="4598079">
                  <a:moveTo>
                    <a:pt x="0" y="0"/>
                  </a:moveTo>
                  <a:lnTo>
                    <a:pt x="4598079" y="0"/>
                  </a:lnTo>
                  <a:lnTo>
                    <a:pt x="4598079" y="2516095"/>
                  </a:lnTo>
                  <a:lnTo>
                    <a:pt x="0" y="25160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98079" cy="2554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108752" y="2182716"/>
            <a:ext cx="13150548" cy="728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Merging: </a:t>
            </a:r>
            <a:r>
              <a:rPr lang="en-US" sz="3200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Manual integration of datasets into a single structured panel on Year and State.</a:t>
            </a: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  <a:r>
              <a:rPr lang="en-US" sz="3200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Transformation: </a:t>
            </a:r>
            <a:r>
              <a:rPr lang="en-US" sz="3200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Applied natural log transformation to the Internet_Access variable to correct for severe positive skewness and create log_Internet_Access for regression analysis.</a:t>
            </a: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  <a:r>
              <a:rPr lang="en-US" sz="3200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Validation:</a:t>
            </a:r>
            <a:r>
              <a:rPr lang="en-US" sz="3200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Conducted consistency checks; no missing values were found for major states and key variables across all four years.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048229" y="2239866"/>
            <a:ext cx="1575122" cy="1658023"/>
          </a:xfrm>
          <a:custGeom>
            <a:avLst/>
            <a:gdLst/>
            <a:ahLst/>
            <a:cxnLst/>
            <a:rect r="r" b="b" t="t" l="l"/>
            <a:pathLst>
              <a:path h="1658023" w="1575122">
                <a:moveTo>
                  <a:pt x="0" y="0"/>
                </a:moveTo>
                <a:lnTo>
                  <a:pt x="1575122" y="0"/>
                </a:lnTo>
                <a:lnTo>
                  <a:pt x="1575122" y="1658024"/>
                </a:lnTo>
                <a:lnTo>
                  <a:pt x="0" y="1658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3065" y="382691"/>
            <a:ext cx="17458333" cy="9521619"/>
          </a:xfrm>
          <a:custGeom>
            <a:avLst/>
            <a:gdLst/>
            <a:ahLst/>
            <a:cxnLst/>
            <a:rect r="r" b="b" t="t" l="l"/>
            <a:pathLst>
              <a:path h="9521619" w="17458333">
                <a:moveTo>
                  <a:pt x="0" y="0"/>
                </a:moveTo>
                <a:lnTo>
                  <a:pt x="17458333" y="0"/>
                </a:lnTo>
                <a:lnTo>
                  <a:pt x="17458333" y="9521618"/>
                </a:lnTo>
                <a:lnTo>
                  <a:pt x="0" y="9521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</a:blip>
            <a:stretch>
              <a:fillRect l="0" t="-11080" r="0" b="-1108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76106" y="5012315"/>
            <a:ext cx="1647245" cy="1624595"/>
          </a:xfrm>
          <a:custGeom>
            <a:avLst/>
            <a:gdLst/>
            <a:ahLst/>
            <a:cxnLst/>
            <a:rect r="r" b="b" t="t" l="l"/>
            <a:pathLst>
              <a:path h="1624595" w="1647245">
                <a:moveTo>
                  <a:pt x="0" y="0"/>
                </a:moveTo>
                <a:lnTo>
                  <a:pt x="1647245" y="0"/>
                </a:lnTo>
                <a:lnTo>
                  <a:pt x="1647245" y="1624595"/>
                </a:lnTo>
                <a:lnTo>
                  <a:pt x="0" y="16245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94949" y="7939313"/>
            <a:ext cx="1809560" cy="1723606"/>
          </a:xfrm>
          <a:custGeom>
            <a:avLst/>
            <a:gdLst/>
            <a:ahLst/>
            <a:cxnLst/>
            <a:rect r="r" b="b" t="t" l="l"/>
            <a:pathLst>
              <a:path h="1723606" w="1809560">
                <a:moveTo>
                  <a:pt x="0" y="0"/>
                </a:moveTo>
                <a:lnTo>
                  <a:pt x="1809560" y="0"/>
                </a:lnTo>
                <a:lnTo>
                  <a:pt x="1809560" y="1723605"/>
                </a:lnTo>
                <a:lnTo>
                  <a:pt x="0" y="17236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260458" y="3920652"/>
            <a:ext cx="2045370" cy="884623"/>
          </a:xfrm>
          <a:custGeom>
            <a:avLst/>
            <a:gdLst/>
            <a:ahLst/>
            <a:cxnLst/>
            <a:rect r="r" b="b" t="t" l="l"/>
            <a:pathLst>
              <a:path h="884623" w="2045370">
                <a:moveTo>
                  <a:pt x="0" y="0"/>
                </a:moveTo>
                <a:lnTo>
                  <a:pt x="2045370" y="0"/>
                </a:lnTo>
                <a:lnTo>
                  <a:pt x="2045370" y="884622"/>
                </a:lnTo>
                <a:lnTo>
                  <a:pt x="0" y="8846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260458" y="6991716"/>
            <a:ext cx="2045370" cy="884623"/>
          </a:xfrm>
          <a:custGeom>
            <a:avLst/>
            <a:gdLst/>
            <a:ahLst/>
            <a:cxnLst/>
            <a:rect r="r" b="b" t="t" l="l"/>
            <a:pathLst>
              <a:path h="884623" w="2045370">
                <a:moveTo>
                  <a:pt x="0" y="0"/>
                </a:moveTo>
                <a:lnTo>
                  <a:pt x="2045370" y="0"/>
                </a:lnTo>
                <a:lnTo>
                  <a:pt x="2045370" y="884623"/>
                </a:lnTo>
                <a:lnTo>
                  <a:pt x="0" y="8846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331312" y="347800"/>
            <a:ext cx="719590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0"/>
              </a:lnSpc>
            </a:pPr>
            <a:r>
              <a:rPr lang="en-US" sz="5000">
                <a:solidFill>
                  <a:srgbClr val="3F3F7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Data Processing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43587" y="1071700"/>
            <a:ext cx="577134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Key Data Processing Steps: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7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4834" y="366850"/>
            <a:ext cx="17458333" cy="9553300"/>
            <a:chOff x="0" y="0"/>
            <a:chExt cx="4598079" cy="25160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98079" cy="2516095"/>
            </a:xfrm>
            <a:custGeom>
              <a:avLst/>
              <a:gdLst/>
              <a:ahLst/>
              <a:cxnLst/>
              <a:rect r="r" b="b" t="t" l="l"/>
              <a:pathLst>
                <a:path h="2516095" w="4598079">
                  <a:moveTo>
                    <a:pt x="0" y="0"/>
                  </a:moveTo>
                  <a:lnTo>
                    <a:pt x="4598079" y="0"/>
                  </a:lnTo>
                  <a:lnTo>
                    <a:pt x="4598079" y="2516095"/>
                  </a:lnTo>
                  <a:lnTo>
                    <a:pt x="0" y="25160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98079" cy="2554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414834" y="366850"/>
            <a:ext cx="5859930" cy="7185974"/>
          </a:xfrm>
          <a:custGeom>
            <a:avLst/>
            <a:gdLst/>
            <a:ahLst/>
            <a:cxnLst/>
            <a:rect r="r" b="b" t="t" l="l"/>
            <a:pathLst>
              <a:path h="7185974" w="5859930">
                <a:moveTo>
                  <a:pt x="5859930" y="0"/>
                </a:moveTo>
                <a:lnTo>
                  <a:pt x="0" y="0"/>
                </a:lnTo>
                <a:lnTo>
                  <a:pt x="0" y="7185974"/>
                </a:lnTo>
                <a:lnTo>
                  <a:pt x="5859930" y="7185974"/>
                </a:lnTo>
                <a:lnTo>
                  <a:pt x="5859930" y="0"/>
                </a:lnTo>
                <a:close/>
              </a:path>
            </a:pathLst>
          </a:custGeom>
          <a:blipFill>
            <a:blip r:embed="rId2">
              <a:alphaModFix amt="6999"/>
            </a:blip>
            <a:stretch>
              <a:fillRect l="0" t="-493" r="0" b="-49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37313" y="2758649"/>
            <a:ext cx="8625914" cy="5175548"/>
          </a:xfrm>
          <a:custGeom>
            <a:avLst/>
            <a:gdLst/>
            <a:ahLst/>
            <a:cxnLst/>
            <a:rect r="r" b="b" t="t" l="l"/>
            <a:pathLst>
              <a:path h="5175548" w="8625914">
                <a:moveTo>
                  <a:pt x="0" y="0"/>
                </a:moveTo>
                <a:lnTo>
                  <a:pt x="8625914" y="0"/>
                </a:lnTo>
                <a:lnTo>
                  <a:pt x="8625914" y="5175548"/>
                </a:lnTo>
                <a:lnTo>
                  <a:pt x="0" y="5175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72710" y="347800"/>
            <a:ext cx="1343689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0"/>
              </a:lnSpc>
            </a:pPr>
            <a:r>
              <a:rPr lang="en-US" sz="5000">
                <a:solidFill>
                  <a:srgbClr val="3F3F7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RQ1 &amp; Result: National Fiscal Prioritization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8606" y="1348949"/>
            <a:ext cx="1705078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Research Question 1: What was the relationship between India’s GDP growth and education expenditure?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2440" y="2826385"/>
            <a:ext cx="7996255" cy="524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H₀ (Null): </a:t>
            </a:r>
            <a:r>
              <a:rPr lang="en-US" sz="2499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There is no significant relationship between GDP growth and education expenditure.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Hₐ (Alternative):</a:t>
            </a:r>
            <a:r>
              <a:rPr lang="en-US" sz="2499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Periods of lower GDP growth are associated with a significant decrease in education expenditure.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Test Used:</a:t>
            </a:r>
            <a:r>
              <a:rPr lang="en-US" sz="2499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Descriptive Time-Series Analysis (Inferential testing not feasible due to small n=4).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Result:</a:t>
            </a:r>
            <a:r>
              <a:rPr lang="en-US" sz="2499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❌ Fail to Reject H₀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96525" y="8227792"/>
            <a:ext cx="16966702" cy="138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0"/>
              </a:lnSpc>
              <a:spcBef>
                <a:spcPct val="0"/>
              </a:spcBef>
            </a:pPr>
            <a:r>
              <a:rPr lang="en-US" b="true" sz="2672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Finding: </a:t>
            </a:r>
            <a:r>
              <a:rPr lang="en-US" sz="2672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Education expenditure (% of GDP) remained stable or increased despite a massive economic contraction.</a:t>
            </a:r>
          </a:p>
          <a:p>
            <a:pPr algn="just">
              <a:lnSpc>
                <a:spcPts val="3740"/>
              </a:lnSpc>
              <a:spcBef>
                <a:spcPct val="0"/>
              </a:spcBef>
            </a:pPr>
          </a:p>
          <a:p>
            <a:pPr algn="just">
              <a:lnSpc>
                <a:spcPts val="3740"/>
              </a:lnSpc>
              <a:spcBef>
                <a:spcPct val="0"/>
              </a:spcBef>
            </a:pPr>
            <a:r>
              <a:rPr lang="en-US" b="true" sz="2672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Interpretation: </a:t>
            </a:r>
            <a:r>
              <a:rPr lang="en-US" sz="2672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government shielded the education budget, demonstrating fiscal prioritization during crisis.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7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4834" y="366850"/>
            <a:ext cx="17458333" cy="9553300"/>
            <a:chOff x="0" y="0"/>
            <a:chExt cx="4598079" cy="25160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98079" cy="2516095"/>
            </a:xfrm>
            <a:custGeom>
              <a:avLst/>
              <a:gdLst/>
              <a:ahLst/>
              <a:cxnLst/>
              <a:rect r="r" b="b" t="t" l="l"/>
              <a:pathLst>
                <a:path h="2516095" w="4598079">
                  <a:moveTo>
                    <a:pt x="0" y="0"/>
                  </a:moveTo>
                  <a:lnTo>
                    <a:pt x="4598079" y="0"/>
                  </a:lnTo>
                  <a:lnTo>
                    <a:pt x="4598079" y="2516095"/>
                  </a:lnTo>
                  <a:lnTo>
                    <a:pt x="0" y="25160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98079" cy="2554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414834" y="366850"/>
            <a:ext cx="5859930" cy="7185974"/>
          </a:xfrm>
          <a:custGeom>
            <a:avLst/>
            <a:gdLst/>
            <a:ahLst/>
            <a:cxnLst/>
            <a:rect r="r" b="b" t="t" l="l"/>
            <a:pathLst>
              <a:path h="7185974" w="5859930">
                <a:moveTo>
                  <a:pt x="5859930" y="0"/>
                </a:moveTo>
                <a:lnTo>
                  <a:pt x="0" y="0"/>
                </a:lnTo>
                <a:lnTo>
                  <a:pt x="0" y="7185974"/>
                </a:lnTo>
                <a:lnTo>
                  <a:pt x="5859930" y="7185974"/>
                </a:lnTo>
                <a:lnTo>
                  <a:pt x="5859930" y="0"/>
                </a:lnTo>
                <a:close/>
              </a:path>
            </a:pathLst>
          </a:custGeom>
          <a:blipFill>
            <a:blip r:embed="rId2">
              <a:alphaModFix amt="6999"/>
            </a:blip>
            <a:stretch>
              <a:fillRect l="0" t="-493" r="0" b="-49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60677" y="2294579"/>
            <a:ext cx="9012489" cy="5391843"/>
          </a:xfrm>
          <a:custGeom>
            <a:avLst/>
            <a:gdLst/>
            <a:ahLst/>
            <a:cxnLst/>
            <a:rect r="r" b="b" t="t" l="l"/>
            <a:pathLst>
              <a:path h="5391843" w="9012489">
                <a:moveTo>
                  <a:pt x="0" y="0"/>
                </a:moveTo>
                <a:lnTo>
                  <a:pt x="9012489" y="0"/>
                </a:lnTo>
                <a:lnTo>
                  <a:pt x="9012489" y="5391843"/>
                </a:lnTo>
                <a:lnTo>
                  <a:pt x="0" y="5391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69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68137" y="347800"/>
            <a:ext cx="1343689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0"/>
              </a:lnSpc>
            </a:pPr>
            <a:r>
              <a:rPr lang="en-US" sz="5000">
                <a:solidFill>
                  <a:srgbClr val="3F3F7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RQ2 &amp; Result: State-Level Economic Primacy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2440" y="1358686"/>
            <a:ext cx="1705078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Research Question 2: How do state income and internet access relate to dropout rates?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12440" y="2368336"/>
            <a:ext cx="7996255" cy="480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H₀ (Null): </a:t>
            </a:r>
            <a:r>
              <a:rPr lang="en-US" sz="2499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There is no significant relationship between per capita income and dropout rates after controlling for internet access.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Hₐ (Alternative): </a:t>
            </a:r>
            <a:r>
              <a:rPr lang="en-US" sz="2499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States with higher per capita income have significantly lower dropout rates after controlling for internet access.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Test Used: </a:t>
            </a:r>
            <a:r>
              <a:rPr lang="en-US" sz="2499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Multiple Linear Regression.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Result: ✅ </a:t>
            </a:r>
            <a:r>
              <a:rPr lang="en-US" sz="2499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Reject H₀. Support Hₐ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4482" y="7829049"/>
            <a:ext cx="16966702" cy="232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0"/>
              </a:lnSpc>
              <a:spcBef>
                <a:spcPct val="0"/>
              </a:spcBef>
            </a:pPr>
            <a:r>
              <a:rPr lang="en-US" b="true" sz="2672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Wealth Matters: </a:t>
            </a:r>
            <a:r>
              <a:rPr lang="en-US" sz="2672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Higher </a:t>
            </a:r>
            <a:r>
              <a:rPr lang="en-US" sz="2672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income ➔ Significantly lower dropouts (B = -2.097, p = .005). Internet Alone Doesn't: Not a significant predictor (p = .479).</a:t>
            </a:r>
          </a:p>
          <a:p>
            <a:pPr algn="just">
              <a:lnSpc>
                <a:spcPts val="3740"/>
              </a:lnSpc>
              <a:spcBef>
                <a:spcPct val="0"/>
              </a:spcBef>
            </a:pPr>
          </a:p>
          <a:p>
            <a:pPr algn="just">
              <a:lnSpc>
                <a:spcPts val="3740"/>
              </a:lnSpc>
              <a:spcBef>
                <a:spcPct val="0"/>
              </a:spcBef>
            </a:pPr>
            <a:r>
              <a:rPr lang="en-US" b="true" sz="2672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Interpretation: </a:t>
            </a:r>
            <a:r>
              <a:rPr lang="en-US" sz="2672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Economic well-being is the primary driver of student retention.</a:t>
            </a:r>
          </a:p>
          <a:p>
            <a:pPr algn="just">
              <a:lnSpc>
                <a:spcPts val="37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7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4834" y="366850"/>
            <a:ext cx="17458333" cy="9553300"/>
            <a:chOff x="0" y="0"/>
            <a:chExt cx="4598079" cy="25160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98079" cy="2516095"/>
            </a:xfrm>
            <a:custGeom>
              <a:avLst/>
              <a:gdLst/>
              <a:ahLst/>
              <a:cxnLst/>
              <a:rect r="r" b="b" t="t" l="l"/>
              <a:pathLst>
                <a:path h="2516095" w="4598079">
                  <a:moveTo>
                    <a:pt x="0" y="0"/>
                  </a:moveTo>
                  <a:lnTo>
                    <a:pt x="4598079" y="0"/>
                  </a:lnTo>
                  <a:lnTo>
                    <a:pt x="4598079" y="2516095"/>
                  </a:lnTo>
                  <a:lnTo>
                    <a:pt x="0" y="25160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98079" cy="2554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414834" y="366850"/>
            <a:ext cx="5859930" cy="7185974"/>
          </a:xfrm>
          <a:custGeom>
            <a:avLst/>
            <a:gdLst/>
            <a:ahLst/>
            <a:cxnLst/>
            <a:rect r="r" b="b" t="t" l="l"/>
            <a:pathLst>
              <a:path h="7185974" w="5859930">
                <a:moveTo>
                  <a:pt x="5859930" y="0"/>
                </a:moveTo>
                <a:lnTo>
                  <a:pt x="0" y="0"/>
                </a:lnTo>
                <a:lnTo>
                  <a:pt x="0" y="7185974"/>
                </a:lnTo>
                <a:lnTo>
                  <a:pt x="5859930" y="7185974"/>
                </a:lnTo>
                <a:lnTo>
                  <a:pt x="5859930" y="0"/>
                </a:lnTo>
                <a:close/>
              </a:path>
            </a:pathLst>
          </a:custGeom>
          <a:blipFill>
            <a:blip r:embed="rId2">
              <a:alphaModFix amt="6999"/>
            </a:blip>
            <a:stretch>
              <a:fillRect l="0" t="-493" r="0" b="-49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84764" y="1992239"/>
            <a:ext cx="8378462" cy="5399322"/>
          </a:xfrm>
          <a:custGeom>
            <a:avLst/>
            <a:gdLst/>
            <a:ahLst/>
            <a:cxnLst/>
            <a:rect r="r" b="b" t="t" l="l"/>
            <a:pathLst>
              <a:path h="5399322" w="8378462">
                <a:moveTo>
                  <a:pt x="0" y="0"/>
                </a:moveTo>
                <a:lnTo>
                  <a:pt x="8378463" y="0"/>
                </a:lnTo>
                <a:lnTo>
                  <a:pt x="8378463" y="5399322"/>
                </a:lnTo>
                <a:lnTo>
                  <a:pt x="0" y="5399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50" r="-13327" b="-185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44620" y="321134"/>
            <a:ext cx="1488028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0"/>
              </a:lnSpc>
            </a:pPr>
            <a:r>
              <a:rPr lang="en-US" sz="5000">
                <a:solidFill>
                  <a:srgbClr val="3F3F7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RQ3 &amp; Result: Pandemic Impact &amp; The Digital Shift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2440" y="1110280"/>
            <a:ext cx="1705078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Research Question 3: Did the pandemic significantly alter student dropout rates?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4482" y="1853230"/>
            <a:ext cx="7996255" cy="524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H₀ (Null): </a:t>
            </a:r>
            <a:r>
              <a:rPr lang="en-US" sz="2499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There is no significant difference in mean dropout rate between pre-pandemic and post-pandemic periods.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Hₐ (Alternative): </a:t>
            </a:r>
            <a:r>
              <a:rPr lang="en-US" sz="2499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There is a significant difference in mean dropout rate between pre-pandemic and post-pandemic periods.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Test Used: </a:t>
            </a:r>
            <a:r>
              <a:rPr lang="en-US" sz="2499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Independent Samples T-Test. Bivariate Correlation for exploratory analysis.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Result: </a:t>
            </a:r>
            <a:r>
              <a:rPr lang="en-US" sz="2499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✅ Reject H₀. Support Hₐ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4482" y="7597245"/>
            <a:ext cx="16966702" cy="278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0"/>
              </a:lnSpc>
              <a:spcBef>
                <a:spcPct val="0"/>
              </a:spcBef>
            </a:pPr>
            <a:r>
              <a:rPr lang="en-US" b="true" sz="2672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Finding: </a:t>
            </a:r>
            <a:r>
              <a:rPr lang="en-US" sz="2672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Dropout rates fell</a:t>
            </a:r>
            <a:r>
              <a:rPr lang="en-US" sz="2672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significantly from 16.5% (Pre) to 12.2% (Post) (t(134) = 3.29, p = .001).</a:t>
            </a:r>
          </a:p>
          <a:p>
            <a:pPr algn="just">
              <a:lnSpc>
                <a:spcPts val="3740"/>
              </a:lnSpc>
              <a:spcBef>
                <a:spcPct val="0"/>
              </a:spcBef>
            </a:pPr>
          </a:p>
          <a:p>
            <a:pPr algn="just">
              <a:lnSpc>
                <a:spcPts val="3740"/>
              </a:lnSpc>
              <a:spcBef>
                <a:spcPct val="0"/>
              </a:spcBef>
            </a:pPr>
            <a:r>
              <a:rPr lang="en-US" b="true" sz="2672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Nuance: </a:t>
            </a:r>
            <a:r>
              <a:rPr lang="en-US" sz="2672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Internet became a significant correlate post-pandemic (r = 0.30, p = 0.015), indicating it was activated as a crisis-mitigation tool. This positive correlation suggests it became a proxy for a state's overall capacity to respond to the educational crisis.</a:t>
            </a:r>
          </a:p>
          <a:p>
            <a:pPr algn="just">
              <a:lnSpc>
                <a:spcPts val="37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7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4834" y="366850"/>
            <a:ext cx="17458333" cy="9553300"/>
            <a:chOff x="0" y="0"/>
            <a:chExt cx="4598079" cy="25160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98079" cy="2516095"/>
            </a:xfrm>
            <a:custGeom>
              <a:avLst/>
              <a:gdLst/>
              <a:ahLst/>
              <a:cxnLst/>
              <a:rect r="r" b="b" t="t" l="l"/>
              <a:pathLst>
                <a:path h="2516095" w="4598079">
                  <a:moveTo>
                    <a:pt x="0" y="0"/>
                  </a:moveTo>
                  <a:lnTo>
                    <a:pt x="4598079" y="0"/>
                  </a:lnTo>
                  <a:lnTo>
                    <a:pt x="4598079" y="2516095"/>
                  </a:lnTo>
                  <a:lnTo>
                    <a:pt x="0" y="25160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98079" cy="2554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826683" y="1250226"/>
            <a:ext cx="8583225" cy="8669925"/>
          </a:xfrm>
          <a:custGeom>
            <a:avLst/>
            <a:gdLst/>
            <a:ahLst/>
            <a:cxnLst/>
            <a:rect r="r" b="b" t="t" l="l"/>
            <a:pathLst>
              <a:path h="8669925" w="8583225">
                <a:moveTo>
                  <a:pt x="0" y="0"/>
                </a:moveTo>
                <a:lnTo>
                  <a:pt x="8583225" y="0"/>
                </a:lnTo>
                <a:lnTo>
                  <a:pt x="8583225" y="8669924"/>
                </a:lnTo>
                <a:lnTo>
                  <a:pt x="0" y="8669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5163" y="3801173"/>
            <a:ext cx="14955389" cy="5805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16"/>
              </a:lnSpc>
            </a:pPr>
          </a:p>
          <a:p>
            <a:pPr algn="just">
              <a:lnSpc>
                <a:spcPts val="5116"/>
              </a:lnSpc>
            </a:pPr>
            <a:r>
              <a:rPr lang="en-US" sz="3654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Recommendations:</a:t>
            </a:r>
          </a:p>
          <a:p>
            <a:pPr algn="just">
              <a:lnSpc>
                <a:spcPts val="5116"/>
              </a:lnSpc>
            </a:pPr>
          </a:p>
          <a:p>
            <a:pPr algn="just">
              <a:lnSpc>
                <a:spcPts val="5116"/>
              </a:lnSpc>
            </a:pPr>
            <a:r>
              <a:rPr lang="en-US" sz="3654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Safeguard education funding during economic downturns.</a:t>
            </a:r>
          </a:p>
          <a:p>
            <a:pPr algn="just">
              <a:lnSpc>
                <a:spcPts val="5116"/>
              </a:lnSpc>
            </a:pPr>
          </a:p>
          <a:p>
            <a:pPr algn="just">
              <a:lnSpc>
                <a:spcPts val="5116"/>
              </a:lnSpc>
            </a:pPr>
            <a:r>
              <a:rPr lang="en-US" sz="3654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Invest in broad economic development to address the root cause of dropouts.</a:t>
            </a:r>
          </a:p>
          <a:p>
            <a:pPr algn="just">
              <a:lnSpc>
                <a:spcPts val="5116"/>
              </a:lnSpc>
            </a:pPr>
          </a:p>
          <a:p>
            <a:pPr algn="just">
              <a:lnSpc>
                <a:spcPts val="5116"/>
              </a:lnSpc>
            </a:pPr>
            <a:r>
              <a:rPr lang="en-US" sz="3654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Build digital infrastructure as strategic crisis preparedness.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300075" y="4990741"/>
            <a:ext cx="1482114" cy="1482114"/>
          </a:xfrm>
          <a:custGeom>
            <a:avLst/>
            <a:gdLst/>
            <a:ahLst/>
            <a:cxnLst/>
            <a:rect r="r" b="b" t="t" l="l"/>
            <a:pathLst>
              <a:path h="1482114" w="1482114">
                <a:moveTo>
                  <a:pt x="0" y="0"/>
                </a:moveTo>
                <a:lnTo>
                  <a:pt x="1482114" y="0"/>
                </a:lnTo>
                <a:lnTo>
                  <a:pt x="1482114" y="1482114"/>
                </a:lnTo>
                <a:lnTo>
                  <a:pt x="0" y="148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70281" y="6472855"/>
            <a:ext cx="1483554" cy="1657603"/>
          </a:xfrm>
          <a:custGeom>
            <a:avLst/>
            <a:gdLst/>
            <a:ahLst/>
            <a:cxnLst/>
            <a:rect r="r" b="b" t="t" l="l"/>
            <a:pathLst>
              <a:path h="1657603" w="1483554">
                <a:moveTo>
                  <a:pt x="0" y="0"/>
                </a:moveTo>
                <a:lnTo>
                  <a:pt x="1483555" y="0"/>
                </a:lnTo>
                <a:lnTo>
                  <a:pt x="1483555" y="1657603"/>
                </a:lnTo>
                <a:lnTo>
                  <a:pt x="0" y="16576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03854" y="8661749"/>
            <a:ext cx="1482114" cy="1193102"/>
          </a:xfrm>
          <a:custGeom>
            <a:avLst/>
            <a:gdLst/>
            <a:ahLst/>
            <a:cxnLst/>
            <a:rect r="r" b="b" t="t" l="l"/>
            <a:pathLst>
              <a:path h="1193102" w="1482114">
                <a:moveTo>
                  <a:pt x="0" y="0"/>
                </a:moveTo>
                <a:lnTo>
                  <a:pt x="1482114" y="0"/>
                </a:lnTo>
                <a:lnTo>
                  <a:pt x="1482114" y="1193102"/>
                </a:lnTo>
                <a:lnTo>
                  <a:pt x="0" y="11931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37018" y="628650"/>
            <a:ext cx="9804114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0"/>
              </a:lnSpc>
            </a:pPr>
            <a:r>
              <a:rPr lang="en-US" sz="5000">
                <a:solidFill>
                  <a:srgbClr val="3F3F7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Conclusion &amp; Recommendations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5163" y="2090896"/>
            <a:ext cx="16625136" cy="127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16"/>
              </a:lnSpc>
            </a:pPr>
            <a:r>
              <a:rPr lang="en-US" sz="3654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</a:t>
            </a:r>
            <a:r>
              <a:rPr lang="en-US" sz="3654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onclusion: </a:t>
            </a:r>
            <a:r>
              <a:rPr lang="en-US" sz="3654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pandemic proved that economic strength is the foundation of educational resilience, while digital infrastructure is a critical crisis-response tool.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7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4834" y="366850"/>
            <a:ext cx="17458333" cy="9553300"/>
            <a:chOff x="0" y="0"/>
            <a:chExt cx="4598079" cy="25160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98079" cy="2516095"/>
            </a:xfrm>
            <a:custGeom>
              <a:avLst/>
              <a:gdLst/>
              <a:ahLst/>
              <a:cxnLst/>
              <a:rect r="r" b="b" t="t" l="l"/>
              <a:pathLst>
                <a:path h="2516095" w="4598079">
                  <a:moveTo>
                    <a:pt x="0" y="0"/>
                  </a:moveTo>
                  <a:lnTo>
                    <a:pt x="4598079" y="0"/>
                  </a:lnTo>
                  <a:lnTo>
                    <a:pt x="4598079" y="2516095"/>
                  </a:lnTo>
                  <a:lnTo>
                    <a:pt x="0" y="25160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98079" cy="2554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826683" y="1250226"/>
            <a:ext cx="8583225" cy="8669925"/>
          </a:xfrm>
          <a:custGeom>
            <a:avLst/>
            <a:gdLst/>
            <a:ahLst/>
            <a:cxnLst/>
            <a:rect r="r" b="b" t="t" l="l"/>
            <a:pathLst>
              <a:path h="8669925" w="8583225">
                <a:moveTo>
                  <a:pt x="0" y="0"/>
                </a:moveTo>
                <a:lnTo>
                  <a:pt x="8583225" y="0"/>
                </a:lnTo>
                <a:lnTo>
                  <a:pt x="8583225" y="8669924"/>
                </a:lnTo>
                <a:lnTo>
                  <a:pt x="0" y="8669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83551"/>
            <a:ext cx="16625136" cy="905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1. Short Nati</a:t>
            </a:r>
            <a:r>
              <a:rPr lang="en-US" sz="3000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onal Time Series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 = 4 data points (2018-2021) for national GDP vs. education spending analysis.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Limited the use of advanced time-series models and generalizability of long-term trends.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2. Broad Economic Proxy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NSDP per capita measures general economic well-being, not specific education investment policies or regional inequalities within states.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3. Internet Access Measurement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Used total subscribers instead of penetration rate (e.g., per 100 people) due to census data unavailability.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May not accurately reflect accessibility at the individual/household level.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3F3F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4. Cross-Sectional Design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Analysis shows correlation, not causation.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3F3F7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Unmeasured factors (e.g., state policy, cultural attitudes) could influence results.</a:t>
            </a:r>
          </a:p>
          <a:p>
            <a:pPr algn="just">
              <a:lnSpc>
                <a:spcPts val="420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271878" y="8140941"/>
            <a:ext cx="1601289" cy="1779209"/>
          </a:xfrm>
          <a:custGeom>
            <a:avLst/>
            <a:gdLst/>
            <a:ahLst/>
            <a:cxnLst/>
            <a:rect r="r" b="b" t="t" l="l"/>
            <a:pathLst>
              <a:path h="1779209" w="1601289">
                <a:moveTo>
                  <a:pt x="0" y="0"/>
                </a:moveTo>
                <a:lnTo>
                  <a:pt x="1601288" y="0"/>
                </a:lnTo>
                <a:lnTo>
                  <a:pt x="1601288" y="1779209"/>
                </a:lnTo>
                <a:lnTo>
                  <a:pt x="0" y="1779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61889" y="343243"/>
            <a:ext cx="1048019" cy="1051964"/>
          </a:xfrm>
          <a:custGeom>
            <a:avLst/>
            <a:gdLst/>
            <a:ahLst/>
            <a:cxnLst/>
            <a:rect r="r" b="b" t="t" l="l"/>
            <a:pathLst>
              <a:path h="1051964" w="1048019">
                <a:moveTo>
                  <a:pt x="0" y="0"/>
                </a:moveTo>
                <a:lnTo>
                  <a:pt x="1048019" y="0"/>
                </a:lnTo>
                <a:lnTo>
                  <a:pt x="1048019" y="1051965"/>
                </a:lnTo>
                <a:lnTo>
                  <a:pt x="0" y="10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41943" y="469176"/>
            <a:ext cx="9804114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0"/>
              </a:lnSpc>
            </a:pPr>
            <a:r>
              <a:rPr lang="en-US" sz="5000">
                <a:solidFill>
                  <a:srgbClr val="3F3F7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Study Limitations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7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4834" y="366850"/>
            <a:ext cx="17458333" cy="9553300"/>
            <a:chOff x="0" y="0"/>
            <a:chExt cx="4598079" cy="25160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98079" cy="2516095"/>
            </a:xfrm>
            <a:custGeom>
              <a:avLst/>
              <a:gdLst/>
              <a:ahLst/>
              <a:cxnLst/>
              <a:rect r="r" b="b" t="t" l="l"/>
              <a:pathLst>
                <a:path h="2516095" w="4598079">
                  <a:moveTo>
                    <a:pt x="0" y="0"/>
                  </a:moveTo>
                  <a:lnTo>
                    <a:pt x="4598079" y="0"/>
                  </a:lnTo>
                  <a:lnTo>
                    <a:pt x="4598079" y="2516095"/>
                  </a:lnTo>
                  <a:lnTo>
                    <a:pt x="0" y="25160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98079" cy="2554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37802" y="377060"/>
            <a:ext cx="2035364" cy="2520575"/>
          </a:xfrm>
          <a:custGeom>
            <a:avLst/>
            <a:gdLst/>
            <a:ahLst/>
            <a:cxnLst/>
            <a:rect r="r" b="b" t="t" l="l"/>
            <a:pathLst>
              <a:path h="2520575" w="2035364">
                <a:moveTo>
                  <a:pt x="0" y="0"/>
                </a:moveTo>
                <a:lnTo>
                  <a:pt x="2035364" y="0"/>
                </a:lnTo>
                <a:lnTo>
                  <a:pt x="2035364" y="2520575"/>
                </a:lnTo>
                <a:lnTo>
                  <a:pt x="0" y="2520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4834" y="377060"/>
            <a:ext cx="3092730" cy="2520575"/>
          </a:xfrm>
          <a:custGeom>
            <a:avLst/>
            <a:gdLst/>
            <a:ahLst/>
            <a:cxnLst/>
            <a:rect r="r" b="b" t="t" l="l"/>
            <a:pathLst>
              <a:path h="2520575" w="3092730">
                <a:moveTo>
                  <a:pt x="0" y="0"/>
                </a:moveTo>
                <a:lnTo>
                  <a:pt x="3092730" y="0"/>
                </a:lnTo>
                <a:lnTo>
                  <a:pt x="3092730" y="2520575"/>
                </a:lnTo>
                <a:lnTo>
                  <a:pt x="0" y="25205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38438">
            <a:off x="6404813" y="2240112"/>
            <a:ext cx="4905565" cy="4635759"/>
          </a:xfrm>
          <a:custGeom>
            <a:avLst/>
            <a:gdLst/>
            <a:ahLst/>
            <a:cxnLst/>
            <a:rect r="r" b="b" t="t" l="l"/>
            <a:pathLst>
              <a:path h="4635759" w="4905565">
                <a:moveTo>
                  <a:pt x="0" y="0"/>
                </a:moveTo>
                <a:lnTo>
                  <a:pt x="4905564" y="0"/>
                </a:lnTo>
                <a:lnTo>
                  <a:pt x="4905564" y="4635759"/>
                </a:lnTo>
                <a:lnTo>
                  <a:pt x="0" y="4635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82362" y="7475775"/>
            <a:ext cx="7762450" cy="2464578"/>
          </a:xfrm>
          <a:custGeom>
            <a:avLst/>
            <a:gdLst/>
            <a:ahLst/>
            <a:cxnLst/>
            <a:rect r="r" b="b" t="t" l="l"/>
            <a:pathLst>
              <a:path h="2464578" w="7762450">
                <a:moveTo>
                  <a:pt x="0" y="0"/>
                </a:moveTo>
                <a:lnTo>
                  <a:pt x="7762450" y="0"/>
                </a:lnTo>
                <a:lnTo>
                  <a:pt x="7762450" y="2464578"/>
                </a:lnTo>
                <a:lnTo>
                  <a:pt x="0" y="24645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99908" y="391478"/>
            <a:ext cx="13517208" cy="124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40"/>
              </a:lnSpc>
            </a:pPr>
            <a:r>
              <a:rPr lang="en-US" sz="8000">
                <a:solidFill>
                  <a:srgbClr val="3F3F7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DAGyQ6Mij0s</dc:identifier>
  <dcterms:modified xsi:type="dcterms:W3CDTF">2011-08-01T06:04:30Z</dcterms:modified>
  <cp:revision>1</cp:revision>
  <dc:title>Character</dc:title>
</cp:coreProperties>
</file>